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7" r:id="rId6"/>
  </p:sldIdLst>
  <p:sldSz cx="18286413" cy="10287000"/>
  <p:notesSz cx="6858000" cy="9144000"/>
  <p:custDataLst>
    <p:tags r:id="rId8"/>
  </p:custDataLst>
  <p:defaultTextStyle>
    <a:defPPr>
      <a:defRPr lang="ru-RU"/>
    </a:defPPr>
    <a:lvl1pPr marL="0" algn="l" defTabSz="184327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21635" algn="l" defTabSz="184327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43270" algn="l" defTabSz="184327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64905" algn="l" defTabSz="184327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86541" algn="l" defTabSz="184327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608176" algn="l" defTabSz="184327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529811" algn="l" defTabSz="184327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51446" algn="l" defTabSz="184327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73081" algn="l" defTabSz="184327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FF"/>
    <a:srgbClr val="3366FF"/>
    <a:srgbClr val="D54B4B"/>
    <a:srgbClr val="7A1C1C"/>
    <a:srgbClr val="506BDE"/>
    <a:srgbClr val="FF0066"/>
    <a:srgbClr val="CC0066"/>
    <a:srgbClr val="F75F53"/>
    <a:srgbClr val="F6A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5" autoAdjust="0"/>
    <p:restoredTop sz="94660"/>
  </p:normalViewPr>
  <p:slideViewPr>
    <p:cSldViewPr>
      <p:cViewPr varScale="1">
        <p:scale>
          <a:sx n="73" d="100"/>
          <a:sy n="73" d="100"/>
        </p:scale>
        <p:origin x="420" y="66"/>
      </p:cViewPr>
      <p:guideLst>
        <p:guide orient="horz" pos="324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18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09DAF-0A8A-45AF-9F7D-157089DC1ECB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D2700-E2EF-4D43-8EF3-86E96E319C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361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481" y="3195638"/>
            <a:ext cx="15543451" cy="22050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2962" y="5829300"/>
            <a:ext cx="12800489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3B07-0F36-41D4-9147-666629D36DF0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A9BB-E549-4104-8228-527F21E5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3B07-0F36-41D4-9147-666629D36DF0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A9BB-E549-4104-8228-527F21E5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3257649" y="411958"/>
            <a:ext cx="4114443" cy="87772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321" y="411958"/>
            <a:ext cx="12038555" cy="87772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3B07-0F36-41D4-9147-666629D36DF0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A9BB-E549-4104-8228-527F21E5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3B07-0F36-41D4-9147-666629D36DF0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A9BB-E549-4104-8228-527F21E5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501" y="6610351"/>
            <a:ext cx="15543451" cy="204311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4501" y="4360070"/>
            <a:ext cx="15543451" cy="225028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37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753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12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50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188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25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6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01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3B07-0F36-41D4-9147-666629D36DF0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A9BB-E549-4104-8228-527F21E5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321" y="2400301"/>
            <a:ext cx="8076499" cy="678894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295593" y="2400301"/>
            <a:ext cx="8076499" cy="678894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3B07-0F36-41D4-9147-666629D36DF0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A9BB-E549-4104-8228-527F21E5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321" y="2302670"/>
            <a:ext cx="8079675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376" indent="0">
              <a:buNone/>
              <a:defRPr sz="3600" b="1"/>
            </a:lvl2pPr>
            <a:lvl3pPr marL="1632753" indent="0">
              <a:buNone/>
              <a:defRPr sz="3200" b="1"/>
            </a:lvl3pPr>
            <a:lvl4pPr marL="2449129" indent="0">
              <a:buNone/>
              <a:defRPr sz="2900" b="1"/>
            </a:lvl4pPr>
            <a:lvl5pPr marL="3265505" indent="0">
              <a:buNone/>
              <a:defRPr sz="2900" b="1"/>
            </a:lvl5pPr>
            <a:lvl6pPr marL="4081882" indent="0">
              <a:buNone/>
              <a:defRPr sz="2900" b="1"/>
            </a:lvl6pPr>
            <a:lvl7pPr marL="4898258" indent="0">
              <a:buNone/>
              <a:defRPr sz="2900" b="1"/>
            </a:lvl7pPr>
            <a:lvl8pPr marL="5714634" indent="0">
              <a:buNone/>
              <a:defRPr sz="2900" b="1"/>
            </a:lvl8pPr>
            <a:lvl9pPr marL="6531011" indent="0">
              <a:buNone/>
              <a:defRPr sz="2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14321" y="3262313"/>
            <a:ext cx="8079675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9289245" y="2302670"/>
            <a:ext cx="8082849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376" indent="0">
              <a:buNone/>
              <a:defRPr sz="3600" b="1"/>
            </a:lvl2pPr>
            <a:lvl3pPr marL="1632753" indent="0">
              <a:buNone/>
              <a:defRPr sz="3200" b="1"/>
            </a:lvl3pPr>
            <a:lvl4pPr marL="2449129" indent="0">
              <a:buNone/>
              <a:defRPr sz="2900" b="1"/>
            </a:lvl4pPr>
            <a:lvl5pPr marL="3265505" indent="0">
              <a:buNone/>
              <a:defRPr sz="2900" b="1"/>
            </a:lvl5pPr>
            <a:lvl6pPr marL="4081882" indent="0">
              <a:buNone/>
              <a:defRPr sz="2900" b="1"/>
            </a:lvl6pPr>
            <a:lvl7pPr marL="4898258" indent="0">
              <a:buNone/>
              <a:defRPr sz="2900" b="1"/>
            </a:lvl7pPr>
            <a:lvl8pPr marL="5714634" indent="0">
              <a:buNone/>
              <a:defRPr sz="2900" b="1"/>
            </a:lvl8pPr>
            <a:lvl9pPr marL="6531011" indent="0">
              <a:buNone/>
              <a:defRPr sz="2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9289245" y="3262313"/>
            <a:ext cx="8082849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3B07-0F36-41D4-9147-666629D36DF0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A9BB-E549-4104-8228-527F21E5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3B07-0F36-41D4-9147-666629D36DF0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A9BB-E549-4104-8228-527F21E5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3B07-0F36-41D4-9147-666629D36DF0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A9BB-E549-4104-8228-527F21E5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22" y="409575"/>
            <a:ext cx="6016104" cy="1743075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9479" y="409576"/>
            <a:ext cx="10222613" cy="8779670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322" y="2152651"/>
            <a:ext cx="6016104" cy="7036595"/>
          </a:xfrm>
        </p:spPr>
        <p:txBody>
          <a:bodyPr/>
          <a:lstStyle>
            <a:lvl1pPr marL="0" indent="0">
              <a:buNone/>
              <a:defRPr sz="2500"/>
            </a:lvl1pPr>
            <a:lvl2pPr marL="816376" indent="0">
              <a:buNone/>
              <a:defRPr sz="2100"/>
            </a:lvl2pPr>
            <a:lvl3pPr marL="1632753" indent="0">
              <a:buNone/>
              <a:defRPr sz="1800"/>
            </a:lvl3pPr>
            <a:lvl4pPr marL="2449129" indent="0">
              <a:buNone/>
              <a:defRPr sz="1600"/>
            </a:lvl4pPr>
            <a:lvl5pPr marL="3265505" indent="0">
              <a:buNone/>
              <a:defRPr sz="1600"/>
            </a:lvl5pPr>
            <a:lvl6pPr marL="4081882" indent="0">
              <a:buNone/>
              <a:defRPr sz="1600"/>
            </a:lvl6pPr>
            <a:lvl7pPr marL="4898258" indent="0">
              <a:buNone/>
              <a:defRPr sz="1600"/>
            </a:lvl7pPr>
            <a:lvl8pPr marL="5714634" indent="0">
              <a:buNone/>
              <a:defRPr sz="1600"/>
            </a:lvl8pPr>
            <a:lvl9pPr marL="6531011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3B07-0F36-41D4-9147-666629D36DF0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A9BB-E549-4104-8228-527F21E5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4265" y="7200900"/>
            <a:ext cx="10971848" cy="850107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84265" y="919163"/>
            <a:ext cx="10971848" cy="6172200"/>
          </a:xfrm>
        </p:spPr>
        <p:txBody>
          <a:bodyPr/>
          <a:lstStyle>
            <a:lvl1pPr marL="0" indent="0">
              <a:buNone/>
              <a:defRPr sz="5700"/>
            </a:lvl1pPr>
            <a:lvl2pPr marL="816376" indent="0">
              <a:buNone/>
              <a:defRPr sz="5000"/>
            </a:lvl2pPr>
            <a:lvl3pPr marL="1632753" indent="0">
              <a:buNone/>
              <a:defRPr sz="4300"/>
            </a:lvl3pPr>
            <a:lvl4pPr marL="2449129" indent="0">
              <a:buNone/>
              <a:defRPr sz="3600"/>
            </a:lvl4pPr>
            <a:lvl5pPr marL="3265505" indent="0">
              <a:buNone/>
              <a:defRPr sz="3600"/>
            </a:lvl5pPr>
            <a:lvl6pPr marL="4081882" indent="0">
              <a:buNone/>
              <a:defRPr sz="3600"/>
            </a:lvl6pPr>
            <a:lvl7pPr marL="4898258" indent="0">
              <a:buNone/>
              <a:defRPr sz="3600"/>
            </a:lvl7pPr>
            <a:lvl8pPr marL="5714634" indent="0">
              <a:buNone/>
              <a:defRPr sz="3600"/>
            </a:lvl8pPr>
            <a:lvl9pPr marL="6531011" indent="0">
              <a:buNone/>
              <a:defRPr sz="3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84265" y="8051007"/>
            <a:ext cx="10971848" cy="1207293"/>
          </a:xfrm>
        </p:spPr>
        <p:txBody>
          <a:bodyPr/>
          <a:lstStyle>
            <a:lvl1pPr marL="0" indent="0">
              <a:buNone/>
              <a:defRPr sz="2500"/>
            </a:lvl1pPr>
            <a:lvl2pPr marL="816376" indent="0">
              <a:buNone/>
              <a:defRPr sz="2100"/>
            </a:lvl2pPr>
            <a:lvl3pPr marL="1632753" indent="0">
              <a:buNone/>
              <a:defRPr sz="1800"/>
            </a:lvl3pPr>
            <a:lvl4pPr marL="2449129" indent="0">
              <a:buNone/>
              <a:defRPr sz="1600"/>
            </a:lvl4pPr>
            <a:lvl5pPr marL="3265505" indent="0">
              <a:buNone/>
              <a:defRPr sz="1600"/>
            </a:lvl5pPr>
            <a:lvl6pPr marL="4081882" indent="0">
              <a:buNone/>
              <a:defRPr sz="1600"/>
            </a:lvl6pPr>
            <a:lvl7pPr marL="4898258" indent="0">
              <a:buNone/>
              <a:defRPr sz="1600"/>
            </a:lvl7pPr>
            <a:lvl8pPr marL="5714634" indent="0">
              <a:buNone/>
              <a:defRPr sz="1600"/>
            </a:lvl8pPr>
            <a:lvl9pPr marL="6531011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3B07-0F36-41D4-9147-666629D36DF0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A9BB-E549-4104-8228-527F21E5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21" y="411957"/>
            <a:ext cx="16457772" cy="1714500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321" y="2400301"/>
            <a:ext cx="16457772" cy="6788945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14321" y="9534526"/>
            <a:ext cx="4266830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53B07-0F36-41D4-9147-666629D36DF0}" type="datetimeFigureOut">
              <a:rPr lang="ru-RU" smtClean="0"/>
              <a:pPr/>
              <a:t>27.07.2024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247858" y="9534526"/>
            <a:ext cx="5790697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105263" y="9534526"/>
            <a:ext cx="4266830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3A9BB-E549-4104-8228-527F21E5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632753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282" indent="-612282" algn="l" defTabSz="1632753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12" indent="-510235" algn="l" defTabSz="1632753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0941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21" y="411957"/>
            <a:ext cx="16457772" cy="552420"/>
          </a:xfrm>
        </p:spPr>
        <p:txBody>
          <a:bodyPr>
            <a:noAutofit/>
          </a:bodyPr>
          <a:lstStyle/>
          <a:p>
            <a:br>
              <a:rPr lang="ru-RU" sz="5000" b="1" dirty="0"/>
            </a:br>
            <a:r>
              <a:rPr lang="ru-RU" sz="5000" b="1" dirty="0"/>
              <a:t>                                                                                                  </a:t>
            </a:r>
            <a:fld id="{1EA5C30F-8973-47C9-ABD9-08AD78D5F13B}" type="datetime1">
              <a:rPr lang="ru-RU" sz="3200" b="1" smtClean="0"/>
              <a:pPr/>
              <a:t>27.07.2024</a:t>
            </a:fld>
            <a:br>
              <a:rPr lang="ru-RU" sz="5000" b="1" dirty="0"/>
            </a:br>
            <a:r>
              <a:rPr lang="ru-RU" sz="5000" b="1" dirty="0"/>
              <a:t>Специальность  «Фармация»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428313"/>
              </p:ext>
            </p:extLst>
          </p:nvPr>
        </p:nvGraphicFramePr>
        <p:xfrm>
          <a:off x="285664" y="2071667"/>
          <a:ext cx="17572225" cy="7524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4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4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4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4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39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52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Необходимое образование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Форма обучения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6535" algn="l"/>
                        </a:tabLst>
                      </a:pPr>
                      <a:r>
                        <a:rPr lang="ru-RU" sz="3200" dirty="0"/>
                        <a:t>Условия обучения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6535" algn="l"/>
                        </a:tabLst>
                      </a:pPr>
                      <a:r>
                        <a:rPr lang="ru-RU" sz="3200" dirty="0"/>
                        <a:t>План приема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Подано заявлений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1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9 классов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Очная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Бюджет 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137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9 классов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Очная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err="1"/>
                        <a:t>Внебюджет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140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11 классов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Очная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Бюджет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7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11 классов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Очная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err="1"/>
                        <a:t>Внебюджет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7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11 классов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err="1"/>
                        <a:t>Очно-заочная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err="1"/>
                        <a:t>Внебюджет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27" y="411957"/>
            <a:ext cx="17429359" cy="552420"/>
          </a:xfrm>
        </p:spPr>
        <p:txBody>
          <a:bodyPr>
            <a:noAutofit/>
          </a:bodyPr>
          <a:lstStyle/>
          <a:p>
            <a:r>
              <a:rPr lang="ru-RU" sz="3200" b="1" dirty="0"/>
              <a:t>       </a:t>
            </a:r>
            <a:br>
              <a:rPr lang="ru-RU" sz="3200" b="1" dirty="0"/>
            </a:br>
            <a:r>
              <a:rPr lang="ru-RU" sz="3200" b="1" dirty="0"/>
              <a:t>                                                                                                                                                               </a:t>
            </a:r>
            <a:fld id="{9BF759FC-DC5B-4002-87BE-467A307384FD}" type="datetime1">
              <a:rPr lang="ru-RU" sz="3200" b="1" smtClean="0"/>
              <a:pPr/>
              <a:t>27.07.2024</a:t>
            </a:fld>
            <a:br>
              <a:rPr lang="ru-RU" sz="5000" b="1" dirty="0"/>
            </a:br>
            <a:r>
              <a:rPr lang="ru-RU" sz="5000" b="1" dirty="0"/>
              <a:t>Специальность  «Сестринское дело»</a:t>
            </a:r>
            <a:endParaRPr lang="ru-RU" sz="50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783471"/>
              </p:ext>
            </p:extLst>
          </p:nvPr>
        </p:nvGraphicFramePr>
        <p:xfrm>
          <a:off x="285663" y="2000228"/>
          <a:ext cx="17429352" cy="6454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4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4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006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4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48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Необходимое образование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61375" algn="l"/>
                        </a:tabLst>
                      </a:pPr>
                      <a:r>
                        <a:rPr lang="ru-RU" sz="3200" dirty="0"/>
                        <a:t>Форма обучения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61375" algn="l"/>
                        </a:tabLst>
                      </a:pPr>
                      <a:r>
                        <a:rPr lang="ru-RU" sz="3200" dirty="0"/>
                        <a:t>Условия обучения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План приема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Подано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заявлений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45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9 классов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Очная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Бюджет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61375" algn="l"/>
                        </a:tabLst>
                      </a:pPr>
                      <a:r>
                        <a:rPr lang="ru-RU" sz="4400" b="1" dirty="0"/>
                        <a:t>40</a:t>
                      </a:r>
                      <a:endParaRPr lang="ru-RU" sz="4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61375" algn="l"/>
                        </a:tabLs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235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9 классов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Очная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err="1"/>
                        <a:t>Внебюджет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/>
                        <a:t>20</a:t>
                      </a:r>
                      <a:endParaRPr lang="ru-RU" sz="4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61375" algn="l"/>
                        </a:tabLs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85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86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11 классов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err="1"/>
                        <a:t>Очно-заочная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err="1"/>
                        <a:t>Внебюджет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61375" algn="l"/>
                        </a:tabLs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27" y="411957"/>
            <a:ext cx="17429359" cy="981048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                                                                                                                                                                   </a:t>
            </a:r>
            <a:fld id="{FE5D0249-5C65-4DF2-A68D-8DD40B4B99E1}" type="datetime1">
              <a:rPr lang="ru-RU" sz="3600" b="1" smtClean="0"/>
              <a:pPr/>
              <a:t>27.07.2024</a:t>
            </a:fld>
            <a:br>
              <a:rPr lang="ru-RU" sz="5000" b="1" dirty="0"/>
            </a:br>
            <a:r>
              <a:rPr lang="ru-RU" sz="5000" b="1" dirty="0"/>
              <a:t>Специальность  «Лабораторная диагностика»</a:t>
            </a:r>
            <a:endParaRPr lang="ru-RU" sz="50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79866"/>
              </p:ext>
            </p:extLst>
          </p:nvPr>
        </p:nvGraphicFramePr>
        <p:xfrm>
          <a:off x="428527" y="1759123"/>
          <a:ext cx="17571665" cy="8503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0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3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7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75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125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77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bg1"/>
                          </a:solidFill>
                        </a:rPr>
                        <a:t>Необходимое образование</a:t>
                      </a:r>
                      <a:endParaRPr lang="ru-RU" sz="3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61375" algn="l"/>
                        </a:tabLst>
                      </a:pPr>
                      <a:endParaRPr lang="ru-RU" sz="3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61375" algn="l"/>
                        </a:tabLst>
                      </a:pPr>
                      <a:r>
                        <a:rPr lang="ru-RU" sz="3200" dirty="0">
                          <a:solidFill>
                            <a:schemeClr val="bg1"/>
                          </a:solidFill>
                        </a:rPr>
                        <a:t>Форма обучения</a:t>
                      </a:r>
                      <a:endParaRPr lang="ru-RU" sz="3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61375" algn="l"/>
                        </a:tabLst>
                      </a:pPr>
                      <a:r>
                        <a:rPr lang="ru-RU" sz="3200" dirty="0">
                          <a:solidFill>
                            <a:schemeClr val="bg1"/>
                          </a:solidFill>
                        </a:rPr>
                        <a:t>Условия обучения</a:t>
                      </a:r>
                      <a:endParaRPr lang="ru-RU" sz="3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bg1"/>
                          </a:solidFill>
                        </a:rPr>
                        <a:t>План приема</a:t>
                      </a:r>
                      <a:endParaRPr lang="ru-RU" sz="3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bg1"/>
                          </a:solidFill>
                        </a:rPr>
                        <a:t>Подано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bg1"/>
                          </a:solidFill>
                        </a:rPr>
                        <a:t>заявлений</a:t>
                      </a:r>
                      <a:endParaRPr lang="ru-RU" sz="3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2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n-lt"/>
                        </a:rPr>
                        <a:t>9 классов</a:t>
                      </a:r>
                      <a:endParaRPr lang="ru-RU" sz="3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16327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>
                          <a:latin typeface="+mn-lt"/>
                          <a:ea typeface="Times New Roman"/>
                          <a:cs typeface="Times New Roman"/>
                        </a:rPr>
                        <a:t>Абитуриенты, не имеющие инвалидности по слуху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+mn-lt"/>
                        </a:rPr>
                        <a:t>Очная</a:t>
                      </a:r>
                      <a:endParaRPr lang="ru-RU" sz="2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+mn-lt"/>
                        </a:rPr>
                        <a:t>Бюджет</a:t>
                      </a:r>
                      <a:endParaRPr lang="ru-RU" sz="2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+mn-lt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073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+mn-lt"/>
                        </a:rPr>
                        <a:t>9 классов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3200" b="1" dirty="0">
                        <a:latin typeface="+mn-lt"/>
                      </a:endParaRP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+mn-lt"/>
                          <a:ea typeface="Times New Roman"/>
                          <a:cs typeface="Times New Roman"/>
                        </a:rPr>
                        <a:t>Абитуриенты, не имеющие инвалидности по слуху </a:t>
                      </a: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+mn-lt"/>
                          <a:ea typeface="Times New Roman"/>
                          <a:cs typeface="Times New Roman"/>
                        </a:rPr>
                        <a:t>Очная</a:t>
                      </a: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+mn-lt"/>
                          <a:ea typeface="Times New Roman"/>
                          <a:cs typeface="Times New Roman"/>
                        </a:rPr>
                        <a:t>Бюджет</a:t>
                      </a: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+mn-lt"/>
                          <a:ea typeface="Times New Roman"/>
                          <a:cs typeface="Times New Roman"/>
                        </a:rPr>
                        <a:t>5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(совместное обучение с инвалидами по слуху)</a:t>
                      </a: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16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+mn-lt"/>
                          <a:ea typeface="Times New Roman"/>
                          <a:cs typeface="Times New Roman"/>
                        </a:rPr>
                        <a:t>Инвалиды по слуху</a:t>
                      </a: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+mn-lt"/>
                        </a:rPr>
                        <a:t>Очная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+mn-lt"/>
                        </a:rPr>
                        <a:t>Бюджет</a:t>
                      </a:r>
                      <a:endParaRPr lang="ru-RU" sz="2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6941">
                <a:tc>
                  <a:txBody>
                    <a:bodyPr/>
                    <a:lstStyle/>
                    <a:p>
                      <a:pPr marL="0" algn="ctr" defTabSz="1632753" rtl="0" eaLnBrk="1" latinLnBrk="0" hangingPunct="1">
                        <a:spcAft>
                          <a:spcPts val="0"/>
                        </a:spcAft>
                      </a:pPr>
                      <a:endParaRPr lang="ru-RU" sz="3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632753" rtl="0" eaLnBrk="1" latinLnBrk="0" hangingPunct="1"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классов</a:t>
                      </a:r>
                    </a:p>
                    <a:p>
                      <a:pPr marL="0" algn="ctr" defTabSz="1632753" rtl="0" eaLnBrk="1" latinLnBrk="0" hangingPunct="1">
                        <a:spcAft>
                          <a:spcPts val="0"/>
                        </a:spcAft>
                      </a:pPr>
                      <a:endParaRPr lang="ru-RU" sz="3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632753" rtl="0" eaLnBrk="1" latinLnBrk="0" hangingPunct="1">
                        <a:spcAft>
                          <a:spcPts val="0"/>
                        </a:spcAft>
                      </a:pPr>
                      <a:endParaRPr lang="ru-RU" sz="3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632753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Очно - заочная</a:t>
                      </a: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632753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Внебюджет</a:t>
                      </a:r>
                      <a:endParaRPr lang="ru-RU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632753" rtl="0" eaLnBrk="1" latinLnBrk="0" hangingPunct="1">
                        <a:spcAft>
                          <a:spcPts val="0"/>
                        </a:spcAft>
                      </a:pPr>
                      <a:r>
                        <a:rPr lang="ru-RU" sz="4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/>
                        </a:rPr>
                        <a:t>40</a:t>
                      </a: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632753" rtl="0" eaLnBrk="1" latinLnBrk="0" hangingPunct="1">
                        <a:spcAft>
                          <a:spcPts val="0"/>
                        </a:spcAft>
                      </a:pPr>
                      <a:r>
                        <a:rPr lang="ru-RU" sz="4400" b="1" kern="1200" dirty="0">
                          <a:solidFill>
                            <a:srgbClr val="FF0000"/>
                          </a:solidFill>
                          <a:latin typeface="+mn-lt"/>
                          <a:cs typeface="Times New Roman"/>
                        </a:rPr>
                        <a:t>11</a:t>
                      </a:r>
                    </a:p>
                  </a:txBody>
                  <a:tcPr marL="137148" marR="137148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1609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05354" y="1327076"/>
            <a:ext cx="17429359" cy="1195362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 fontScale="77500" lnSpcReduction="20000"/>
          </a:bodyPr>
          <a:lstStyle/>
          <a:p>
            <a:pPr algn="ctr"/>
            <a:r>
              <a:rPr lang="ru-RU" sz="5900" b="1" dirty="0"/>
              <a:t>Специальность  «Медицинский массаж»</a:t>
            </a:r>
            <a:endParaRPr lang="ru-RU" sz="5900" dirty="0"/>
          </a:p>
          <a:p>
            <a:pPr algn="ctr"/>
            <a:r>
              <a:rPr lang="ru-RU" sz="4600" b="1" i="1" dirty="0"/>
              <a:t>Для лиц с ограниченными возможностями здоровья по зрению</a:t>
            </a:r>
            <a:endParaRPr lang="ru-RU" sz="4600" i="1" dirty="0"/>
          </a:p>
        </p:txBody>
      </p:sp>
      <p:graphicFrame>
        <p:nvGraphicFramePr>
          <p:cNvPr id="5" name="Содержимое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34065"/>
              </p:ext>
            </p:extLst>
          </p:nvPr>
        </p:nvGraphicFramePr>
        <p:xfrm>
          <a:off x="502253" y="3415308"/>
          <a:ext cx="17429352" cy="2691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4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4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9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048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38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Необходимое образование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61375" algn="l"/>
                        </a:tabLst>
                      </a:pPr>
                      <a:r>
                        <a:rPr lang="ru-RU" sz="3200" dirty="0"/>
                        <a:t>Форма обучения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61375" algn="l"/>
                        </a:tabLst>
                      </a:pPr>
                      <a:r>
                        <a:rPr lang="ru-RU" sz="3200" dirty="0"/>
                        <a:t>Условия обучения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План приема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Подано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заявлений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9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61375" algn="l"/>
                        </a:tabLst>
                      </a:pPr>
                      <a:r>
                        <a:rPr lang="ru-RU" sz="2400" dirty="0"/>
                        <a:t>Базовая подготовка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79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11 (12) классов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Очная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Бюджет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21" y="411957"/>
            <a:ext cx="16457772" cy="552420"/>
          </a:xfrm>
        </p:spPr>
        <p:txBody>
          <a:bodyPr>
            <a:noAutofit/>
          </a:bodyPr>
          <a:lstStyle/>
          <a:p>
            <a:br>
              <a:rPr lang="ru-RU" sz="5000" b="1" dirty="0"/>
            </a:br>
            <a:r>
              <a:rPr lang="ru-RU" sz="5000" b="1" dirty="0"/>
              <a:t>                                                                                                  </a:t>
            </a:r>
            <a:fld id="{1EA5C30F-8973-47C9-ABD9-08AD78D5F13B}" type="datetime1">
              <a:rPr lang="ru-RU" sz="3200" b="1" smtClean="0"/>
              <a:pPr/>
              <a:t>27.07.2024</a:t>
            </a:fld>
            <a:br>
              <a:rPr lang="ru-RU" sz="5000" b="1" dirty="0"/>
            </a:br>
            <a:r>
              <a:rPr lang="ru-RU" sz="5000" b="1" dirty="0"/>
              <a:t>Специальность  «Лечебное дело»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143014"/>
              </p:ext>
            </p:extLst>
          </p:nvPr>
        </p:nvGraphicFramePr>
        <p:xfrm>
          <a:off x="285664" y="2071667"/>
          <a:ext cx="17572225" cy="6381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4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4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4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4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39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52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Необходимое образование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Форма обучения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6535" algn="l"/>
                        </a:tabLst>
                      </a:pPr>
                      <a:r>
                        <a:rPr lang="ru-RU" sz="3200" dirty="0"/>
                        <a:t>Условия обучения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6535" algn="l"/>
                        </a:tabLst>
                      </a:pPr>
                      <a:r>
                        <a:rPr lang="ru-RU" sz="3200" dirty="0"/>
                        <a:t>План приема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Подано заявлений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1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9 классов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Очная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Бюджет 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156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9 классов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Очная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err="1"/>
                        <a:t>Внебюджет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7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11 классов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Очная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err="1"/>
                        <a:t>Внебюджет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7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/>
                        <a:t>11 классов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err="1"/>
                        <a:t>Очно-заочная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err="1"/>
                        <a:t>Внебюджет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137148" marR="1371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24</a:t>
                      </a:r>
                      <a:endParaRPr lang="ru-RU" sz="44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37148" marR="137148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2873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7819cccf93372378413fe354878f4b7c6377a17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1228</TotalTime>
  <Words>230</Words>
  <Application>Microsoft Office PowerPoint</Application>
  <PresentationFormat>Произвольный</PresentationFormat>
  <Paragraphs>125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                                                                                                   27.07.2024 Специальность  «Фармация»</vt:lpstr>
      <vt:lpstr>                                                                                                                                                                       27.07.2024 Специальность  «Сестринское дело»</vt:lpstr>
      <vt:lpstr>                                                                                                                                                                   27.07.2024 Специальность  «Лабораторная диагностика»</vt:lpstr>
      <vt:lpstr>Презентация PowerPoint</vt:lpstr>
      <vt:lpstr>                                                                                                   27.07.2024 Специальность  «Лечебное дело»</vt:lpstr>
    </vt:vector>
  </TitlesOfParts>
  <Company>Ульяновский фармколледж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аенкенкен</dc:title>
  <dc:creator>Alex</dc:creator>
  <cp:lastModifiedBy>ПК1</cp:lastModifiedBy>
  <cp:revision>304</cp:revision>
  <dcterms:created xsi:type="dcterms:W3CDTF">2013-01-21T10:09:40Z</dcterms:created>
  <dcterms:modified xsi:type="dcterms:W3CDTF">2024-07-27T03:55:34Z</dcterms:modified>
</cp:coreProperties>
</file>